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3" r:id="rId5"/>
    <p:sldMasterId id="2147483695" r:id="rId6"/>
  </p:sldMasterIdLst>
  <p:notesMasterIdLst>
    <p:notesMasterId r:id="rId27"/>
  </p:notesMasterIdLst>
  <p:sldIdLst>
    <p:sldId id="304" r:id="rId7"/>
    <p:sldId id="373" r:id="rId8"/>
    <p:sldId id="376" r:id="rId9"/>
    <p:sldId id="256" r:id="rId10"/>
    <p:sldId id="374" r:id="rId11"/>
    <p:sldId id="375" r:id="rId12"/>
    <p:sldId id="366" r:id="rId13"/>
    <p:sldId id="377" r:id="rId14"/>
    <p:sldId id="272" r:id="rId15"/>
    <p:sldId id="279" r:id="rId16"/>
    <p:sldId id="280" r:id="rId17"/>
    <p:sldId id="265" r:id="rId18"/>
    <p:sldId id="281" r:id="rId19"/>
    <p:sldId id="282" r:id="rId20"/>
    <p:sldId id="286" r:id="rId21"/>
    <p:sldId id="257" r:id="rId22"/>
    <p:sldId id="285" r:id="rId23"/>
    <p:sldId id="277" r:id="rId24"/>
    <p:sldId id="262" r:id="rId25"/>
    <p:sldId id="297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92923" autoAdjust="0"/>
  </p:normalViewPr>
  <p:slideViewPr>
    <p:cSldViewPr>
      <p:cViewPr varScale="1">
        <p:scale>
          <a:sx n="104" d="100"/>
          <a:sy n="104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DAC8C-F922-46F7-B470-3F077CCE1DE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78E196-4C4C-4032-9A45-BC8186D6196D}">
      <dgm:prSet/>
      <dgm:spPr/>
      <dgm:t>
        <a:bodyPr/>
        <a:lstStyle/>
        <a:p>
          <a:r>
            <a:rPr lang="nl-NL" dirty="0"/>
            <a:t>Je eigen voedingspatroon beschrijven en aangeven welke adviezen  het voedingscentrum hierover geeft.</a:t>
          </a:r>
          <a:endParaRPr lang="en-US" dirty="0"/>
        </a:p>
      </dgm:t>
    </dgm:pt>
    <dgm:pt modelId="{925A13AE-393C-438B-BA51-2F9A5FE6811C}" type="parTrans" cxnId="{0FC2A55B-5C23-49BA-BBC5-45A6064215E6}">
      <dgm:prSet/>
      <dgm:spPr/>
      <dgm:t>
        <a:bodyPr/>
        <a:lstStyle/>
        <a:p>
          <a:endParaRPr lang="en-US"/>
        </a:p>
      </dgm:t>
    </dgm:pt>
    <dgm:pt modelId="{B235F1B2-8831-46D0-A95A-AEFA7DBA1212}" type="sibTrans" cxnId="{0FC2A55B-5C23-49BA-BBC5-45A6064215E6}">
      <dgm:prSet/>
      <dgm:spPr/>
      <dgm:t>
        <a:bodyPr/>
        <a:lstStyle/>
        <a:p>
          <a:endParaRPr lang="en-US"/>
        </a:p>
      </dgm:t>
    </dgm:pt>
    <dgm:pt modelId="{E82C0093-469B-463F-A085-AB63F1FDEF94}">
      <dgm:prSet/>
      <dgm:spPr/>
      <dgm:t>
        <a:bodyPr/>
        <a:lstStyle/>
        <a:p>
          <a:r>
            <a:rPr lang="nl-NL" dirty="0"/>
            <a:t>Kan je uitleggen waarom goed slapen goed is voor je gezondheid.</a:t>
          </a:r>
          <a:endParaRPr lang="en-US" dirty="0"/>
        </a:p>
      </dgm:t>
    </dgm:pt>
    <dgm:pt modelId="{81169C33-C03A-46C3-A350-B1C0EC0F9D38}" type="parTrans" cxnId="{AB67FEE3-2833-4E69-904B-DC0D0728A269}">
      <dgm:prSet/>
      <dgm:spPr/>
      <dgm:t>
        <a:bodyPr/>
        <a:lstStyle/>
        <a:p>
          <a:endParaRPr lang="en-US"/>
        </a:p>
      </dgm:t>
    </dgm:pt>
    <dgm:pt modelId="{4FDB8ECE-BDFF-4654-A960-852C758E3163}" type="sibTrans" cxnId="{AB67FEE3-2833-4E69-904B-DC0D0728A269}">
      <dgm:prSet/>
      <dgm:spPr/>
      <dgm:t>
        <a:bodyPr/>
        <a:lstStyle/>
        <a:p>
          <a:endParaRPr lang="en-US"/>
        </a:p>
      </dgm:t>
    </dgm:pt>
    <dgm:pt modelId="{CF8CED51-9058-CE4C-AB09-857D1CE2E4CB}">
      <dgm:prSet/>
      <dgm:spPr/>
      <dgm:t>
        <a:bodyPr/>
        <a:lstStyle/>
        <a:p>
          <a:r>
            <a:rPr lang="nl-NL"/>
            <a:t>Aan de hand van ANGELO-raamwerk toelichten welke omgevingsfactoren jouw lifestyle mede bepalen</a:t>
          </a:r>
          <a:endParaRPr lang="nl-NL" dirty="0"/>
        </a:p>
      </dgm:t>
    </dgm:pt>
    <dgm:pt modelId="{2EA576F5-E2A9-484B-8B0C-455F5997C757}" type="parTrans" cxnId="{EE78878C-B117-9E43-A8FF-2962825CBA45}">
      <dgm:prSet/>
      <dgm:spPr/>
      <dgm:t>
        <a:bodyPr/>
        <a:lstStyle/>
        <a:p>
          <a:endParaRPr lang="nl-NL"/>
        </a:p>
      </dgm:t>
    </dgm:pt>
    <dgm:pt modelId="{BD1F7D50-5557-424C-8530-8B2D4E4CEC15}" type="sibTrans" cxnId="{EE78878C-B117-9E43-A8FF-2962825CBA45}">
      <dgm:prSet/>
      <dgm:spPr/>
      <dgm:t>
        <a:bodyPr/>
        <a:lstStyle/>
        <a:p>
          <a:endParaRPr lang="nl-NL"/>
        </a:p>
      </dgm:t>
    </dgm:pt>
    <dgm:pt modelId="{E0E9F3D8-A76C-714F-859C-BAE0DF1E2DA7}">
      <dgm:prSet/>
      <dgm:spPr/>
      <dgm:t>
        <a:bodyPr/>
        <a:lstStyle/>
        <a:p>
          <a:r>
            <a:rPr lang="nl-NL" dirty="0"/>
            <a:t>Weet je welke leefstijlfactoren bijdragen voor de gezondheid</a:t>
          </a:r>
        </a:p>
      </dgm:t>
    </dgm:pt>
    <dgm:pt modelId="{3F1E5197-C637-EB48-8EC7-CC9B8A7A1115}" type="parTrans" cxnId="{9EF6DA94-46B7-7649-9B67-91C880A25DD1}">
      <dgm:prSet/>
      <dgm:spPr/>
    </dgm:pt>
    <dgm:pt modelId="{F93C042D-1AF5-3541-B02D-2539880F4694}" type="sibTrans" cxnId="{9EF6DA94-46B7-7649-9B67-91C880A25DD1}">
      <dgm:prSet/>
      <dgm:spPr/>
    </dgm:pt>
    <dgm:pt modelId="{66429D36-1CC7-0C44-A89C-ADD71DE022ED}" type="pres">
      <dgm:prSet presAssocID="{F04DAC8C-F922-46F7-B470-3F077CCE1DEC}" presName="diagram" presStyleCnt="0">
        <dgm:presLayoutVars>
          <dgm:dir/>
          <dgm:resizeHandles val="exact"/>
        </dgm:presLayoutVars>
      </dgm:prSet>
      <dgm:spPr/>
    </dgm:pt>
    <dgm:pt modelId="{9D6B1DA4-B3FF-004D-AC2F-BDBD736B5E8F}" type="pres">
      <dgm:prSet presAssocID="{3878E196-4C4C-4032-9A45-BC8186D6196D}" presName="node" presStyleLbl="node1" presStyleIdx="0" presStyleCnt="4">
        <dgm:presLayoutVars>
          <dgm:bulletEnabled val="1"/>
        </dgm:presLayoutVars>
      </dgm:prSet>
      <dgm:spPr/>
    </dgm:pt>
    <dgm:pt modelId="{5F80D8FF-7DF5-314A-9254-EC8DF3B21F4C}" type="pres">
      <dgm:prSet presAssocID="{B235F1B2-8831-46D0-A95A-AEFA7DBA1212}" presName="sibTrans" presStyleCnt="0"/>
      <dgm:spPr/>
    </dgm:pt>
    <dgm:pt modelId="{21F0F123-0078-D44A-9453-892EBA01D9CD}" type="pres">
      <dgm:prSet presAssocID="{E82C0093-469B-463F-A085-AB63F1FDEF94}" presName="node" presStyleLbl="node1" presStyleIdx="1" presStyleCnt="4">
        <dgm:presLayoutVars>
          <dgm:bulletEnabled val="1"/>
        </dgm:presLayoutVars>
      </dgm:prSet>
      <dgm:spPr/>
    </dgm:pt>
    <dgm:pt modelId="{3A1C2C83-6647-2F46-B279-A675EFA8F6E6}" type="pres">
      <dgm:prSet presAssocID="{4FDB8ECE-BDFF-4654-A960-852C758E3163}" presName="sibTrans" presStyleCnt="0"/>
      <dgm:spPr/>
    </dgm:pt>
    <dgm:pt modelId="{5B12F365-428F-7241-B27F-0D488BEB8D8D}" type="pres">
      <dgm:prSet presAssocID="{E0E9F3D8-A76C-714F-859C-BAE0DF1E2DA7}" presName="node" presStyleLbl="node1" presStyleIdx="2" presStyleCnt="4">
        <dgm:presLayoutVars>
          <dgm:bulletEnabled val="1"/>
        </dgm:presLayoutVars>
      </dgm:prSet>
      <dgm:spPr/>
    </dgm:pt>
    <dgm:pt modelId="{BF969D7D-1022-FC43-8B2D-7123B151CE81}" type="pres">
      <dgm:prSet presAssocID="{F93C042D-1AF5-3541-B02D-2539880F4694}" presName="sibTrans" presStyleCnt="0"/>
      <dgm:spPr/>
    </dgm:pt>
    <dgm:pt modelId="{25098862-F736-C44B-8FD9-46EB196AE00D}" type="pres">
      <dgm:prSet presAssocID="{CF8CED51-9058-CE4C-AB09-857D1CE2E4CB}" presName="node" presStyleLbl="node1" presStyleIdx="3" presStyleCnt="4">
        <dgm:presLayoutVars>
          <dgm:bulletEnabled val="1"/>
        </dgm:presLayoutVars>
      </dgm:prSet>
      <dgm:spPr/>
    </dgm:pt>
  </dgm:ptLst>
  <dgm:cxnLst>
    <dgm:cxn modelId="{3630B01D-5743-D14C-B6A8-A9E7070E1CC3}" type="presOf" srcId="{E0E9F3D8-A76C-714F-859C-BAE0DF1E2DA7}" destId="{5B12F365-428F-7241-B27F-0D488BEB8D8D}" srcOrd="0" destOrd="0" presId="urn:microsoft.com/office/officeart/2005/8/layout/default"/>
    <dgm:cxn modelId="{EC0C4A1E-F534-9A47-8E46-6D15F053C327}" type="presOf" srcId="{3878E196-4C4C-4032-9A45-BC8186D6196D}" destId="{9D6B1DA4-B3FF-004D-AC2F-BDBD736B5E8F}" srcOrd="0" destOrd="0" presId="urn:microsoft.com/office/officeart/2005/8/layout/default"/>
    <dgm:cxn modelId="{0FC2A55B-5C23-49BA-BBC5-45A6064215E6}" srcId="{F04DAC8C-F922-46F7-B470-3F077CCE1DEC}" destId="{3878E196-4C4C-4032-9A45-BC8186D6196D}" srcOrd="0" destOrd="0" parTransId="{925A13AE-393C-438B-BA51-2F9A5FE6811C}" sibTransId="{B235F1B2-8831-46D0-A95A-AEFA7DBA1212}"/>
    <dgm:cxn modelId="{EE78878C-B117-9E43-A8FF-2962825CBA45}" srcId="{F04DAC8C-F922-46F7-B470-3F077CCE1DEC}" destId="{CF8CED51-9058-CE4C-AB09-857D1CE2E4CB}" srcOrd="3" destOrd="0" parTransId="{2EA576F5-E2A9-484B-8B0C-455F5997C757}" sibTransId="{BD1F7D50-5557-424C-8530-8B2D4E4CEC15}"/>
    <dgm:cxn modelId="{9EF6DA94-46B7-7649-9B67-91C880A25DD1}" srcId="{F04DAC8C-F922-46F7-B470-3F077CCE1DEC}" destId="{E0E9F3D8-A76C-714F-859C-BAE0DF1E2DA7}" srcOrd="2" destOrd="0" parTransId="{3F1E5197-C637-EB48-8EC7-CC9B8A7A1115}" sibTransId="{F93C042D-1AF5-3541-B02D-2539880F4694}"/>
    <dgm:cxn modelId="{5A8A1BB1-17D6-384F-88DD-19572DDF3CEC}" type="presOf" srcId="{F04DAC8C-F922-46F7-B470-3F077CCE1DEC}" destId="{66429D36-1CC7-0C44-A89C-ADD71DE022ED}" srcOrd="0" destOrd="0" presId="urn:microsoft.com/office/officeart/2005/8/layout/default"/>
    <dgm:cxn modelId="{9349B6B5-9E45-1549-9F00-C0E8CF77908B}" type="presOf" srcId="{CF8CED51-9058-CE4C-AB09-857D1CE2E4CB}" destId="{25098862-F736-C44B-8FD9-46EB196AE00D}" srcOrd="0" destOrd="0" presId="urn:microsoft.com/office/officeart/2005/8/layout/default"/>
    <dgm:cxn modelId="{54FD54D2-88D7-4744-9B0D-55A64618535A}" type="presOf" srcId="{E82C0093-469B-463F-A085-AB63F1FDEF94}" destId="{21F0F123-0078-D44A-9453-892EBA01D9CD}" srcOrd="0" destOrd="0" presId="urn:microsoft.com/office/officeart/2005/8/layout/default"/>
    <dgm:cxn modelId="{AB67FEE3-2833-4E69-904B-DC0D0728A269}" srcId="{F04DAC8C-F922-46F7-B470-3F077CCE1DEC}" destId="{E82C0093-469B-463F-A085-AB63F1FDEF94}" srcOrd="1" destOrd="0" parTransId="{81169C33-C03A-46C3-A350-B1C0EC0F9D38}" sibTransId="{4FDB8ECE-BDFF-4654-A960-852C758E3163}"/>
    <dgm:cxn modelId="{1295A7AB-1677-F74D-ACF0-5113514CC5C1}" type="presParOf" srcId="{66429D36-1CC7-0C44-A89C-ADD71DE022ED}" destId="{9D6B1DA4-B3FF-004D-AC2F-BDBD736B5E8F}" srcOrd="0" destOrd="0" presId="urn:microsoft.com/office/officeart/2005/8/layout/default"/>
    <dgm:cxn modelId="{9DB0BD0A-ACCA-D847-986D-980B9C63EA1B}" type="presParOf" srcId="{66429D36-1CC7-0C44-A89C-ADD71DE022ED}" destId="{5F80D8FF-7DF5-314A-9254-EC8DF3B21F4C}" srcOrd="1" destOrd="0" presId="urn:microsoft.com/office/officeart/2005/8/layout/default"/>
    <dgm:cxn modelId="{625DE345-F4E7-4443-A463-8C0F58F69773}" type="presParOf" srcId="{66429D36-1CC7-0C44-A89C-ADD71DE022ED}" destId="{21F0F123-0078-D44A-9453-892EBA01D9CD}" srcOrd="2" destOrd="0" presId="urn:microsoft.com/office/officeart/2005/8/layout/default"/>
    <dgm:cxn modelId="{8B76A436-F4E0-304F-A601-36CEDC865FD7}" type="presParOf" srcId="{66429D36-1CC7-0C44-A89C-ADD71DE022ED}" destId="{3A1C2C83-6647-2F46-B279-A675EFA8F6E6}" srcOrd="3" destOrd="0" presId="urn:microsoft.com/office/officeart/2005/8/layout/default"/>
    <dgm:cxn modelId="{BB30F119-44B5-C94B-8327-ED0A1E669980}" type="presParOf" srcId="{66429D36-1CC7-0C44-A89C-ADD71DE022ED}" destId="{5B12F365-428F-7241-B27F-0D488BEB8D8D}" srcOrd="4" destOrd="0" presId="urn:microsoft.com/office/officeart/2005/8/layout/default"/>
    <dgm:cxn modelId="{2D07B619-11DC-DD40-89DD-A82A316C7F54}" type="presParOf" srcId="{66429D36-1CC7-0C44-A89C-ADD71DE022ED}" destId="{BF969D7D-1022-FC43-8B2D-7123B151CE81}" srcOrd="5" destOrd="0" presId="urn:microsoft.com/office/officeart/2005/8/layout/default"/>
    <dgm:cxn modelId="{2E513E3F-9EC5-B44E-8190-610F265651D0}" type="presParOf" srcId="{66429D36-1CC7-0C44-A89C-ADD71DE022ED}" destId="{25098862-F736-C44B-8FD9-46EB196AE00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B1DA4-B3FF-004D-AC2F-BDBD736B5E8F}">
      <dsp:nvSpPr>
        <dsp:cNvPr id="0" name=""/>
        <dsp:cNvSpPr/>
      </dsp:nvSpPr>
      <dsp:spPr>
        <a:xfrm>
          <a:off x="596" y="1430995"/>
          <a:ext cx="2325719" cy="1395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Je eigen voedingspatroon beschrijven en aangeven welke adviezen  het voedingscentrum hierover geeft.</a:t>
          </a:r>
          <a:endParaRPr lang="en-US" sz="1600" kern="1200" dirty="0"/>
        </a:p>
      </dsp:txBody>
      <dsp:txXfrm>
        <a:off x="596" y="1430995"/>
        <a:ext cx="2325719" cy="1395431"/>
      </dsp:txXfrm>
    </dsp:sp>
    <dsp:sp modelId="{21F0F123-0078-D44A-9453-892EBA01D9CD}">
      <dsp:nvSpPr>
        <dsp:cNvPr id="0" name=""/>
        <dsp:cNvSpPr/>
      </dsp:nvSpPr>
      <dsp:spPr>
        <a:xfrm>
          <a:off x="2558887" y="1430995"/>
          <a:ext cx="2325719" cy="1395431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Kan je uitleggen waarom goed slapen goed is voor je gezondheid.</a:t>
          </a:r>
          <a:endParaRPr lang="en-US" sz="1600" kern="1200" dirty="0"/>
        </a:p>
      </dsp:txBody>
      <dsp:txXfrm>
        <a:off x="2558887" y="1430995"/>
        <a:ext cx="2325719" cy="1395431"/>
      </dsp:txXfrm>
    </dsp:sp>
    <dsp:sp modelId="{5B12F365-428F-7241-B27F-0D488BEB8D8D}">
      <dsp:nvSpPr>
        <dsp:cNvPr id="0" name=""/>
        <dsp:cNvSpPr/>
      </dsp:nvSpPr>
      <dsp:spPr>
        <a:xfrm>
          <a:off x="596" y="3058998"/>
          <a:ext cx="2325719" cy="1395431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Weet je welke leefstijlfactoren bijdragen voor de gezondheid</a:t>
          </a:r>
        </a:p>
      </dsp:txBody>
      <dsp:txXfrm>
        <a:off x="596" y="3058998"/>
        <a:ext cx="2325719" cy="1395431"/>
      </dsp:txXfrm>
    </dsp:sp>
    <dsp:sp modelId="{25098862-F736-C44B-8FD9-46EB196AE00D}">
      <dsp:nvSpPr>
        <dsp:cNvPr id="0" name=""/>
        <dsp:cNvSpPr/>
      </dsp:nvSpPr>
      <dsp:spPr>
        <a:xfrm>
          <a:off x="2558887" y="3058998"/>
          <a:ext cx="2325719" cy="13954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Aan de hand van ANGELO-raamwerk toelichten welke omgevingsfactoren jouw lifestyle mede bepalen</a:t>
          </a:r>
          <a:endParaRPr lang="nl-NL" sz="1600" kern="1200" dirty="0"/>
        </a:p>
      </dsp:txBody>
      <dsp:txXfrm>
        <a:off x="2558887" y="3058998"/>
        <a:ext cx="2325719" cy="1395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Slapen en ademhaling filmpje Faye 15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EA5B7-1DAE-9B4D-A466-B1D279E484C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E29D2-1108-4943-8DA3-4F27A1C96E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Preventie,</a:t>
            </a:r>
            <a:r>
              <a:rPr lang="nl-NL" baseline="0" dirty="0"/>
              <a:t> cure en care aan de determinanten koppelen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9453B-4F98-4A8D-9FAB-56BDBC34A6A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07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Slechte</a:t>
            </a:r>
            <a:r>
              <a:rPr lang="nl-NL" baseline="0" dirty="0"/>
              <a:t> stoelen --&gt; rugklachten. Sigaretten duur, fastfood goedkoop. BTW regels tabak. Vrienden die roken </a:t>
            </a:r>
            <a:r>
              <a:rPr lang="nl-NL" baseline="0" dirty="0">
                <a:sym typeface="Wingdings" panose="05000000000000000000" pitchFamily="2" charset="2"/>
              </a:rPr>
              <a:t> maakt dat jij het normaler vindt om te roken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9453B-4F98-4A8D-9FAB-56BDBC34A6A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02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Andere</a:t>
            </a:r>
            <a:r>
              <a:rPr lang="nl-NL" baseline="0" dirty="0"/>
              <a:t> </a:t>
            </a:r>
            <a:r>
              <a:rPr lang="nl-NL" baseline="0" dirty="0" err="1"/>
              <a:t>etniciteiten</a:t>
            </a:r>
            <a:r>
              <a:rPr lang="nl-NL" baseline="0" dirty="0"/>
              <a:t> </a:t>
            </a:r>
            <a:r>
              <a:rPr lang="nl-NL" baseline="0" dirty="0">
                <a:sym typeface="Wingdings" panose="05000000000000000000" pitchFamily="2" charset="2"/>
              </a:rPr>
              <a:t> ander beeld van mooi lichaam + andere eetgewoonten + vaak lagere inkomens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9453B-4F98-4A8D-9FAB-56BDBC34A6A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8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2F546-1CA4-44C8-AEED-2ACB78C014E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03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D04DE-392E-6E44-B96B-72E14A382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A05C62-F4EC-7B4C-BF18-224922BA3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3F5AD1-E06D-EF46-B171-E1362D41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6B98BA-DC11-B944-A19B-DA7436A4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594639-E0CE-6244-A00A-23EC5186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89E54-86D2-9649-8EAF-72FBB7B2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DC0FCF-7F33-6D47-BFB0-F92CA54EE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5C1001-501B-E848-957C-C4E7FBFA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D56563-9434-324B-8A81-786EDEDF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6B4EA-AF9D-C541-9240-231FADCE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3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CA74A-BAB8-B840-AF7B-87920B50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4C4380-2C96-5948-AE00-D8725647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38E829-6B12-B740-BD4A-5B91922F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3E7E6-01C4-3044-803C-8407D2C0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A8A7D8-EA5B-3F4C-A97F-95D81F71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05E08-BA81-BD4F-A010-AA419643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1612E9-1E61-3341-B56F-A07A2979A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5A59C9-602A-CE4B-984F-837A2A08B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67E957-1955-ED43-B869-7911BECE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2B48B1-9A09-EF42-9DA9-3B8A62B9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784948-BBF4-4642-BF45-B4953190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5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EB838-80D8-AC4F-8556-50489D4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E3AF10-1B66-CF4F-A055-4A53A7B2E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F08FF3-4A2C-3649-84F6-05D1DC7B5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F5524-D41F-1F4D-8C96-A428C5E6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056C3A-ACF8-A94B-9E6F-FFA358177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F1BE41-CFA5-CA43-AC93-95287540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94FF3F3-4694-C443-B008-F3F470FE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749E9C-E0D7-2E48-BC6D-71CEBCE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19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45006-B765-9A4C-9FCB-5D86BDC6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C4D9-9012-4149-902D-86461074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1827CC-6A9F-9641-B1E3-E4E79E5A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32B184-33C6-0945-88BC-B63272CD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06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55818BB-CDBB-0341-8537-80E477AE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D8C83C-39E2-6F44-8844-A3A18860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F8450E-B102-4C44-8B95-EDDA7CE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9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D812E-A669-BD4C-B338-0D224478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FF17A-92C5-B946-954F-5484C927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BB3627-09C3-614F-87CB-DF2B555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C6F92D-758F-E744-99EA-F5D35B2E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EE982-BD26-8C49-A775-D0F9DC2A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63937F-03D1-F04B-A6FE-1EDD9527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9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89196-9DB8-D44C-B1F3-3A7667A9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38F196-D208-2D4F-BFD3-4FA043AFF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36F1FB-6F16-394C-BF88-1922DE2B1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5EDB99-932E-9340-8A95-ABEB2080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F44365-8DC9-8E40-8109-CF63B4B0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8BFE93-C275-FF41-9D23-37D50353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93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B0FEF-66A7-AB4D-BEFC-949E71FB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515DA7-2C55-B947-AFA3-1E1EAC9D1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B19B25-CEBB-7348-8600-5DE14E54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B897C3-F264-DD4C-BC85-43570FD8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B7A355-F8F2-A445-A4D4-2E1FA5B5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2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9B42B6-7A6E-8D44-8728-76FCCE61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C06A6B-BDC8-4544-8B24-658C38EA2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6A2A87-4FDC-4543-8B22-4ECEFDA6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92282C-D8A3-C34C-9FFB-AE6A1E16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02320-CE4A-5047-840D-0A983F7F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6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65C4E-B9A2-104A-9F8B-E167A3092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8B928F-1BBF-FA4E-A798-0A7BAC1FD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E5C4EA-A9D5-BC41-BC1F-918A69BC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A7066F-0073-6042-A005-F96E5305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77F0B6-D9A6-D440-BFA0-8127A7A3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7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FB09-084F-CB45-849B-6B706123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F90FF0-91C4-9C4E-B056-80F409611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03A7B-91F8-F946-B9BE-74DF54B8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27920E-85F2-DD41-9DA6-B6D3E763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9A80CB-25D3-F14A-BAE9-90EB5345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421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20E4A-7249-214D-908F-D1398755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6CA741-CF33-9A43-A173-61124325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B02FC2-47B6-2B48-8F1B-B2FA79BB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D58445-F37A-9445-B247-FC849D5D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6D26F0-6893-664B-8433-6CC494E9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354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5D04C-F88D-5244-B039-B8A7F51F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31BD5-F7C0-E547-B120-D61B38807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C3A3D4-1180-3642-8D8A-6921DD6BB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0389F1-54B3-7144-A4B6-937136D3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4EEBA0-9828-8E4F-9B61-2258D05E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087F82-953D-D843-B9BC-C1027D80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0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CD67F-5025-894C-80D0-B4D47FF0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039ECE-4911-4840-BD86-BA1C1A54D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EDEB58-5574-694C-9389-B400E463C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510E3AC-B8E7-4A43-B514-5074D21EC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3F8F44-A6E0-9C4D-A75B-F41FEC560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6E5B78F-0776-BE4C-9613-5B0C5179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0A1522-7F5A-F344-816E-D0083831E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BA80E5-7F6D-174D-974A-8CD5B46F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175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43586-C9FD-6E4D-84E7-A869DEB3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B5F9E5-D0EE-7B45-B937-F5E4CC0E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25953D-F5E8-104B-9D5B-834B6CE2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379905-743F-CC41-BAC6-3277304D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864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079A1B-8FAC-8544-803C-1695BFBB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691E0D-F748-384D-8C6C-EFEBD8AC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D8071D-F83A-444B-9592-82F6A78A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99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820CD-307C-EA4D-87E3-95D94512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2D23D9-C32C-1042-A0FD-55DB2CA8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8261E3-F1FA-C04A-B5B7-B093D7F64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2608B6-76B0-D24E-A5A3-8D78756C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FB1261-586E-B247-B955-676D99A7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C9C856-B959-764C-B77F-BE676066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110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2B31E-DB04-694F-9BC4-44300F02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119006B-3F28-7448-AD9C-4A376DDD6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BD9A3C-0E1B-9F46-9858-36E73FEF8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F36A1C-481C-C347-B7AE-DEFE68EA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19FF9C-2B96-3B40-B39A-439FCED0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B89AE5-993F-654B-B3A9-874E695F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50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433D5-A03F-844A-9637-86E3060F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C1573C-DFFA-1347-AE88-B8D8F884F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D34524-8182-F64C-ADF9-527E8F09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0EDD20-62AC-674F-BA08-693C1A63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580488-89DB-C644-BBA7-409DA873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624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7214150-D8B6-6840-A773-6D1919E61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6455DB-2B38-AA43-94B6-78B22B758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859735-4ABF-8643-A2A1-6624E8F6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A64A8F-E121-A342-B22E-F1BB67B4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F1975F-5889-024A-AE5C-46B48295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91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F4FC06-FCBF-C949-A0C5-E5AAE27A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5A2D6C-CB97-E748-A7A0-14146735B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3786B2-E7B1-4E42-BF86-210D9FF53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9601CC-CCCC-2540-B340-A36E8F047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126430-C823-4342-991C-45CA8C97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856472-A421-4B4F-B74E-36FCFAB6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AECF7B-29E0-B449-9B1A-0C68EB672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EF2CC9-4C27-3A43-9EDC-8E7B32C0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4DBD-6978-4EF5-A13F-D03E151935AC}" type="datetimeFigureOut">
              <a:rPr lang="nl-NL" smtClean="0"/>
              <a:t>23-09-20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D0C7B9-C17F-544C-BAB6-C5C7CA4CE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D6EB06-09F6-F94D-92B9-CF2CBD22A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57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voedingscentrum.nl/nl/gezond-eten-met-de-schijf-van-vijf/hoeveel-en-wat-kan-ik-per-dag-eten-.aspx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://www.voedingscentrum.n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www.voedingswaardetabel.nl/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1WjRS-TIie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.voedingscentrum.nl/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083" y="532655"/>
            <a:ext cx="8354890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</a:rPr>
              <a:t>Lifestyle </a:t>
            </a:r>
            <a:r>
              <a:rPr lang="en-US" sz="4000" dirty="0" err="1">
                <a:solidFill>
                  <a:srgbClr val="FFFFFF"/>
                </a:solidFill>
              </a:rPr>
              <a:t>periode</a:t>
            </a:r>
            <a:r>
              <a:rPr lang="en-US" sz="4000" dirty="0">
                <a:solidFill>
                  <a:srgbClr val="FFFFFF"/>
                </a:solidFill>
              </a:rPr>
              <a:t> 1: </a:t>
            </a:r>
            <a:r>
              <a:rPr lang="en-US" sz="4000" dirty="0" err="1">
                <a:solidFill>
                  <a:srgbClr val="FFFFFF"/>
                </a:solidFill>
              </a:rPr>
              <a:t>Mijn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leefomgeving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Week 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720709" cy="1325563"/>
          </a:xfrm>
        </p:spPr>
        <p:txBody>
          <a:bodyPr>
            <a:normAutofit/>
          </a:bodyPr>
          <a:lstStyle/>
          <a:p>
            <a:r>
              <a:rPr lang="nl-NL" dirty="0"/>
              <a:t>De 4 determinanten van gezondheid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3700097" cy="4351338"/>
          </a:xfrm>
        </p:spPr>
        <p:txBody>
          <a:bodyPr>
            <a:normAutofit/>
          </a:bodyPr>
          <a:lstStyle/>
          <a:p>
            <a:r>
              <a:rPr lang="nl-NL" sz="1700" b="1"/>
              <a:t>Biologische of genetische aanleg</a:t>
            </a:r>
          </a:p>
          <a:p>
            <a:pPr lvl="1"/>
            <a:r>
              <a:rPr lang="nl-NL" sz="1700"/>
              <a:t>DNA, geslacht, leeftijd</a:t>
            </a:r>
          </a:p>
          <a:p>
            <a:pPr marL="0" indent="0">
              <a:buNone/>
            </a:pPr>
            <a:endParaRPr lang="nl-NL" sz="1700"/>
          </a:p>
          <a:p>
            <a:r>
              <a:rPr lang="nl-NL" sz="1700" b="1"/>
              <a:t>Leefstijl </a:t>
            </a:r>
            <a:endParaRPr lang="nl-NL" sz="1700"/>
          </a:p>
          <a:p>
            <a:pPr lvl="1"/>
            <a:r>
              <a:rPr lang="nl-NL" sz="1700"/>
              <a:t>voedingsgewoonten, beweegpatroon, alcoholgedrag, roken, drugs, ontspanning</a:t>
            </a:r>
          </a:p>
          <a:p>
            <a:endParaRPr lang="nl-NL" sz="1700"/>
          </a:p>
          <a:p>
            <a:r>
              <a:rPr lang="nl-NL" sz="1700" b="1"/>
              <a:t>Externe factoren</a:t>
            </a:r>
            <a:endParaRPr lang="nl-NL" sz="1700"/>
          </a:p>
          <a:p>
            <a:pPr lvl="1"/>
            <a:r>
              <a:rPr lang="nl-NL" sz="1700"/>
              <a:t>Sociale en fysieke omgeving</a:t>
            </a:r>
          </a:p>
          <a:p>
            <a:pPr marL="0" indent="0">
              <a:buNone/>
            </a:pPr>
            <a:endParaRPr lang="nl-NL" sz="1700"/>
          </a:p>
          <a:p>
            <a:r>
              <a:rPr lang="nl-NL" sz="1700" b="1"/>
              <a:t>Gezondheidszorgvoorzieningen</a:t>
            </a:r>
            <a:endParaRPr lang="nl-NL" sz="1700"/>
          </a:p>
          <a:p>
            <a:pPr lvl="1"/>
            <a:r>
              <a:rPr lang="nl-NL" sz="1700"/>
              <a:t>organisatie, toegang en kwaliteit</a:t>
            </a:r>
          </a:p>
          <a:p>
            <a:pPr marL="0" indent="0">
              <a:buNone/>
            </a:pPr>
            <a:endParaRPr lang="nl-NL" sz="1700"/>
          </a:p>
        </p:txBody>
      </p:sp>
      <p:pic>
        <p:nvPicPr>
          <p:cNvPr id="7" name="Picture 10" descr="Afbeeldingsresultaat voor sociale omge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 r="11383"/>
          <a:stretch/>
        </p:blipFill>
        <p:spPr bwMode="auto">
          <a:xfrm>
            <a:off x="5147997" y="3154859"/>
            <a:ext cx="3022934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3997723" y="-218643"/>
            <a:ext cx="4083433" cy="306257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Afbeeldingsresultaat voor D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r="26812" b="-4"/>
          <a:stretch/>
        </p:blipFill>
        <p:spPr bwMode="auto">
          <a:xfrm>
            <a:off x="472935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bi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18080" b="4"/>
          <a:stretch/>
        </p:blipFill>
        <p:spPr bwMode="auto">
          <a:xfrm>
            <a:off x="7450096" y="372217"/>
            <a:ext cx="1693904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fbeeldingsresultaat voor zorgverzekering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29" y="5515540"/>
            <a:ext cx="1266004" cy="122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3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nl-NL" dirty="0"/>
              <a:t>Omgeving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b="1" u="sng"/>
              <a:t>ANGELO – raamwerk</a:t>
            </a:r>
          </a:p>
          <a:p>
            <a:pPr marL="0" indent="0">
              <a:buNone/>
            </a:pPr>
            <a:r>
              <a:rPr lang="nl-NL" sz="1700"/>
              <a:t>= </a:t>
            </a:r>
            <a:r>
              <a:rPr lang="en-US" sz="1700" b="1"/>
              <a:t>An</a:t>
            </a:r>
            <a:r>
              <a:rPr lang="en-US" sz="1700"/>
              <a:t>alysis </a:t>
            </a:r>
            <a:r>
              <a:rPr lang="en-US" sz="1700" b="1"/>
              <a:t>G</a:t>
            </a:r>
            <a:r>
              <a:rPr lang="en-US" sz="1700"/>
              <a:t>rid for </a:t>
            </a:r>
            <a:r>
              <a:rPr lang="en-US" sz="1700" b="1"/>
              <a:t>E</a:t>
            </a:r>
            <a:r>
              <a:rPr lang="en-US" sz="1700"/>
              <a:t>nvironments </a:t>
            </a:r>
            <a:r>
              <a:rPr lang="en-US" sz="1700" b="1"/>
              <a:t>L</a:t>
            </a:r>
            <a:r>
              <a:rPr lang="en-US" sz="1700"/>
              <a:t>inked to </a:t>
            </a:r>
            <a:r>
              <a:rPr lang="en-US" sz="1700" b="1"/>
              <a:t>O</a:t>
            </a:r>
            <a:r>
              <a:rPr lang="en-US" sz="1700"/>
              <a:t>besity</a:t>
            </a:r>
          </a:p>
          <a:p>
            <a:r>
              <a:rPr lang="nl-NL" sz="1700"/>
              <a:t>4 factoren</a:t>
            </a:r>
          </a:p>
          <a:p>
            <a:r>
              <a:rPr lang="nl-NL" sz="1700"/>
              <a:t>2 niveaus</a:t>
            </a:r>
          </a:p>
          <a:p>
            <a:endParaRPr lang="nl-NL" sz="1700"/>
          </a:p>
          <a:p>
            <a:pPr marL="0" indent="0">
              <a:buNone/>
            </a:pPr>
            <a:endParaRPr lang="nl-NL" sz="1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96" y="1807800"/>
            <a:ext cx="4514498" cy="32391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7119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Externe factoren kunnen worden ingedeeld in het Angelo raamwerk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NL"/>
              <a:t>Interne factoren lichaam/DNA</a:t>
            </a:r>
          </a:p>
          <a:p>
            <a:r>
              <a:rPr lang="nl-NL" dirty="0"/>
              <a:t>Externe factoren</a:t>
            </a:r>
          </a:p>
          <a:p>
            <a:pPr lvl="1"/>
            <a:r>
              <a:rPr lang="nl-NL" dirty="0"/>
              <a:t>Sociaal/cultureel</a:t>
            </a:r>
          </a:p>
          <a:p>
            <a:pPr lvl="1"/>
            <a:r>
              <a:rPr lang="nl-NL" dirty="0"/>
              <a:t>Fysiek </a:t>
            </a:r>
          </a:p>
          <a:p>
            <a:pPr lvl="1"/>
            <a:r>
              <a:rPr lang="nl-NL" dirty="0"/>
              <a:t>Politiek </a:t>
            </a:r>
          </a:p>
          <a:p>
            <a:pPr lvl="1"/>
            <a:r>
              <a:rPr lang="nl-NL" dirty="0"/>
              <a:t>Economisch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Het ANGELO-raamwerk</a:t>
            </a:r>
          </a:p>
          <a:p>
            <a:pPr marL="457200" lvl="1" indent="0">
              <a:buNone/>
            </a:pPr>
            <a:r>
              <a:rPr lang="nl-NL" dirty="0"/>
              <a:t>Microniveau		: thuis, school &amp; werk</a:t>
            </a:r>
          </a:p>
          <a:p>
            <a:pPr marL="457200" lvl="1" indent="0">
              <a:buNone/>
            </a:pPr>
            <a:r>
              <a:rPr lang="nl-NL" dirty="0"/>
              <a:t>Macroniveau	: wijk, gemeente &amp; land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/>
              <a:t>Gedragsfactoren/leefstijl</a:t>
            </a:r>
          </a:p>
          <a:p>
            <a:pPr lvl="1"/>
            <a:r>
              <a:rPr lang="nl-NL"/>
              <a:t>Bewegen</a:t>
            </a:r>
          </a:p>
          <a:p>
            <a:pPr lvl="1"/>
            <a:r>
              <a:rPr lang="nl-NL"/>
              <a:t>Voeding</a:t>
            </a:r>
          </a:p>
          <a:p>
            <a:pPr lvl="1"/>
            <a:r>
              <a:rPr lang="nl-NL"/>
              <a:t>Ontspanning</a:t>
            </a:r>
          </a:p>
          <a:p>
            <a:pPr lvl="1"/>
            <a:r>
              <a:rPr lang="nl-NL"/>
              <a:t>Roken/Drugs/Alcohol</a:t>
            </a:r>
          </a:p>
          <a:p>
            <a:r>
              <a:rPr lang="nl-NL"/>
              <a:t>Gezondheidszorg voorzieningen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5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4 factoren van het Angelo raamwerk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900"/>
              <a:t>1. Fysieke omgeving</a:t>
            </a:r>
          </a:p>
          <a:p>
            <a:pPr marL="0" indent="0">
              <a:buNone/>
            </a:pPr>
            <a:r>
              <a:rPr lang="nl-NL" sz="1900"/>
              <a:t>Aanwezigheid van </a:t>
            </a:r>
            <a:r>
              <a:rPr lang="nl-NL" sz="1900" b="1"/>
              <a:t>tastbare middelen en voorwerpen </a:t>
            </a:r>
            <a:r>
              <a:rPr lang="nl-NL" sz="1900"/>
              <a:t>om (on)gezond gedrag te vertonen. </a:t>
            </a:r>
          </a:p>
          <a:p>
            <a:pPr marL="0" indent="0">
              <a:buNone/>
            </a:pPr>
            <a:endParaRPr lang="nl-NL" sz="1900"/>
          </a:p>
          <a:p>
            <a:pPr marL="0" indent="0">
              <a:buNone/>
            </a:pPr>
            <a:r>
              <a:rPr lang="nl-NL" sz="1900"/>
              <a:t>2. Economische omgeving</a:t>
            </a:r>
          </a:p>
          <a:p>
            <a:pPr marL="0" indent="0">
              <a:buNone/>
            </a:pPr>
            <a:r>
              <a:rPr lang="nl-NL" sz="1900" b="1"/>
              <a:t>Kosten </a:t>
            </a:r>
            <a:r>
              <a:rPr lang="nl-NL" sz="1900"/>
              <a:t>gerelateerd aan (on)gezond gedrag </a:t>
            </a:r>
          </a:p>
          <a:p>
            <a:pPr marL="0" indent="0">
              <a:buNone/>
            </a:pPr>
            <a:endParaRPr lang="nl-NL" sz="1900"/>
          </a:p>
          <a:p>
            <a:pPr marL="0" indent="0">
              <a:buNone/>
            </a:pPr>
            <a:r>
              <a:rPr lang="nl-NL" sz="1900"/>
              <a:t>3. Politieke omgeving</a:t>
            </a:r>
          </a:p>
          <a:p>
            <a:pPr marL="0" indent="0">
              <a:buNone/>
            </a:pPr>
            <a:r>
              <a:rPr lang="nl-NL" sz="1900"/>
              <a:t>Wat zijn de </a:t>
            </a:r>
            <a:r>
              <a:rPr lang="nl-NL" sz="1900" b="1"/>
              <a:t>wetten en regels </a:t>
            </a:r>
            <a:r>
              <a:rPr lang="nl-NL" sz="1900"/>
              <a:t>die het gezondheidsgedrag kunnen beïnvloeden? </a:t>
            </a:r>
          </a:p>
          <a:p>
            <a:pPr marL="0" indent="0">
              <a:buNone/>
            </a:pPr>
            <a:endParaRPr lang="nl-NL" sz="1900"/>
          </a:p>
          <a:p>
            <a:pPr marL="0" indent="0">
              <a:buNone/>
            </a:pPr>
            <a:r>
              <a:rPr lang="nl-NL" sz="1900"/>
              <a:t>4. Sociaal-culturele omgeving</a:t>
            </a:r>
          </a:p>
          <a:p>
            <a:pPr marL="0" indent="0">
              <a:buNone/>
            </a:pPr>
            <a:r>
              <a:rPr lang="nl-NL" sz="1900"/>
              <a:t>Wat zijn de houdingen en </a:t>
            </a:r>
            <a:r>
              <a:rPr lang="nl-NL" sz="1900" b="1"/>
              <a:t>opvattingen van mensen </a:t>
            </a:r>
            <a:r>
              <a:rPr lang="nl-NL" sz="1900"/>
              <a:t>in de omgeving.</a:t>
            </a:r>
          </a:p>
          <a:p>
            <a:pPr marL="0" indent="0">
              <a:buNone/>
            </a:pPr>
            <a:r>
              <a:rPr lang="nl-NL" sz="1900"/>
              <a:t> </a:t>
            </a:r>
          </a:p>
          <a:p>
            <a:endParaRPr lang="nl-NL" sz="1900"/>
          </a:p>
        </p:txBody>
      </p:sp>
    </p:spTree>
    <p:extLst>
      <p:ext uri="{BB962C8B-B14F-4D97-AF65-F5344CB8AC3E}">
        <p14:creationId xmlns:p14="http://schemas.microsoft.com/office/powerpoint/2010/main" val="28186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Macro en micro niveau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1. Micro – niveau </a:t>
            </a:r>
          </a:p>
          <a:p>
            <a:pPr lvl="1"/>
            <a:r>
              <a:rPr lang="nl-NL" dirty="0"/>
              <a:t>Waar wordt het gedrag uitgevoerd?</a:t>
            </a:r>
          </a:p>
          <a:p>
            <a:pPr lvl="1"/>
            <a:r>
              <a:rPr lang="nl-NL" dirty="0"/>
              <a:t>thuis, buurt of school 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Macro – niveau</a:t>
            </a:r>
          </a:p>
          <a:p>
            <a:pPr lvl="1"/>
            <a:r>
              <a:rPr lang="nl-NL" dirty="0"/>
              <a:t>De niveaus hierboven</a:t>
            </a:r>
          </a:p>
          <a:p>
            <a:pPr lvl="1"/>
            <a:r>
              <a:rPr lang="nl-NL" dirty="0"/>
              <a:t>Voedingsindustrie, schoolbestuur, gemeentebestuur, Nederlandse wet</a:t>
            </a:r>
          </a:p>
          <a:p>
            <a:pPr lvl="1"/>
            <a:r>
              <a:rPr lang="nl-NL" dirty="0"/>
              <a:t>Wijk, gemeente, land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903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nl-NL" dirty="0"/>
              <a:t>Het ANGELO-raamwerk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7983806" cy="57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2291" r="19180" b="6250"/>
          <a:stretch/>
        </p:blipFill>
        <p:spPr bwMode="auto">
          <a:xfrm>
            <a:off x="251520" y="116632"/>
            <a:ext cx="8568952" cy="65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30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2" y="957961"/>
            <a:ext cx="8147248" cy="5838710"/>
          </a:xfrm>
        </p:spPr>
      </p:pic>
    </p:spTree>
    <p:extLst>
      <p:ext uri="{BB962C8B-B14F-4D97-AF65-F5344CB8AC3E}">
        <p14:creationId xmlns:p14="http://schemas.microsoft.com/office/powerpoint/2010/main" val="2907882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33456" cy="648072"/>
          </a:xfrm>
        </p:spPr>
        <p:txBody>
          <a:bodyPr/>
          <a:lstStyle/>
          <a:p>
            <a:r>
              <a:rPr lang="nl-NL" dirty="0"/>
              <a:t>Hoe ziet jouw Angelo raamwerk er uit?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Vul het Angelo raamwerk in voor jouw leefomgeving</a:t>
            </a:r>
          </a:p>
          <a:p>
            <a:r>
              <a:rPr lang="nl-NL" dirty="0"/>
              <a:t>Vul alleen de micro omgeving in.</a:t>
            </a:r>
          </a:p>
        </p:txBody>
      </p:sp>
    </p:spTree>
    <p:extLst>
      <p:ext uri="{BB962C8B-B14F-4D97-AF65-F5344CB8AC3E}">
        <p14:creationId xmlns:p14="http://schemas.microsoft.com/office/powerpoint/2010/main" val="320026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2291" r="19180" b="6250"/>
          <a:stretch/>
        </p:blipFill>
        <p:spPr bwMode="auto">
          <a:xfrm>
            <a:off x="251520" y="116632"/>
            <a:ext cx="8568952" cy="65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6" t="17973"/>
          <a:stretch/>
        </p:blipFill>
        <p:spPr bwMode="auto">
          <a:xfrm>
            <a:off x="5796136" y="1297858"/>
            <a:ext cx="3017889" cy="53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-108520" y="476672"/>
            <a:ext cx="6552728" cy="62094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4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60B3CE-4749-264D-B084-1CE52EF5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Leerdoelen deze les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AECB17F-6B66-4996-A0CF-3E8650FE7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19627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22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Gezamenlijke Evaluatie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C12DB86-0143-460C-9C28-B74243D2F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0579" y="2947260"/>
            <a:ext cx="4003614" cy="2927188"/>
          </a:xfrm>
        </p:spPr>
        <p:txBody>
          <a:bodyPr anchor="ctr">
            <a:normAutofit/>
          </a:bodyPr>
          <a:lstStyle/>
          <a:p>
            <a:r>
              <a:rPr lang="nl-NL" sz="1500">
                <a:solidFill>
                  <a:srgbClr val="000000"/>
                </a:solidFill>
              </a:rPr>
              <a:t>Welke onderwerpen kwamen aanbod?</a:t>
            </a:r>
          </a:p>
          <a:p>
            <a:r>
              <a:rPr lang="nl-NL" sz="1500">
                <a:solidFill>
                  <a:srgbClr val="000000"/>
                </a:solidFill>
              </a:rPr>
              <a:t>Welke onderwerpen vind je interessant?</a:t>
            </a:r>
          </a:p>
          <a:p>
            <a:r>
              <a:rPr lang="nl-NL" sz="1500">
                <a:solidFill>
                  <a:srgbClr val="000000"/>
                </a:solidFill>
              </a:rPr>
              <a:t>Wat heb je gedurende deze les geleerd? </a:t>
            </a:r>
          </a:p>
          <a:p>
            <a:endParaRPr lang="nl-NL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9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7FA8E-E859-6545-8711-39DE09A5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 tot dusver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F30617-315C-A545-9155-38527B5E3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Uitleggen wat gezondheid inhoud</a:t>
            </a:r>
          </a:p>
          <a:p>
            <a:r>
              <a:rPr lang="nl-NL" dirty="0"/>
              <a:t>Uitleggen wat het belang is van een gezonde leefstijl </a:t>
            </a:r>
            <a:r>
              <a:rPr lang="nl-NL" dirty="0" err="1"/>
              <a:t>tav</a:t>
            </a:r>
            <a:r>
              <a:rPr lang="nl-NL" dirty="0"/>
              <a:t> gezondheid</a:t>
            </a:r>
          </a:p>
          <a:p>
            <a:r>
              <a:rPr lang="nl-NL" dirty="0"/>
              <a:t>Uitleggen welke factoren bepalend zijn voor de gezondheid</a:t>
            </a:r>
          </a:p>
          <a:p>
            <a:r>
              <a:rPr lang="nl-NL" dirty="0"/>
              <a:t>Uitleggen wat we verstaan onder welvaartsziekten, je kunt deze ook benoemen</a:t>
            </a:r>
          </a:p>
          <a:p>
            <a:r>
              <a:rPr lang="nl-NL" dirty="0"/>
              <a:t>Uitleggen welke soorten zorg we onderscheiden </a:t>
            </a:r>
          </a:p>
          <a:p>
            <a:r>
              <a:rPr lang="nl-NL" dirty="0"/>
              <a:t>De beweegrichtlijnen kennen</a:t>
            </a:r>
          </a:p>
          <a:p>
            <a:r>
              <a:rPr lang="nl-NL" dirty="0"/>
              <a:t>Wat zijn meetpunten voor een gezond gewicht?</a:t>
            </a:r>
          </a:p>
          <a:p>
            <a:r>
              <a:rPr lang="nl-NL" dirty="0"/>
              <a:t>Hoe wordt een BMI berekend?</a:t>
            </a:r>
          </a:p>
          <a:p>
            <a:r>
              <a:rPr lang="nl-NL" dirty="0">
                <a:solidFill>
                  <a:srgbClr val="FF0000"/>
                </a:solidFill>
              </a:rPr>
              <a:t>Voeden i.p.v. vullen</a:t>
            </a:r>
          </a:p>
          <a:p>
            <a:r>
              <a:rPr lang="nl-NL" dirty="0">
                <a:solidFill>
                  <a:srgbClr val="FF0000"/>
                </a:solidFill>
              </a:rPr>
              <a:t>Voedingsstoffen (koolhydraten, eiwitten, vetten) </a:t>
            </a:r>
          </a:p>
          <a:p>
            <a:r>
              <a:rPr lang="nl-NL" dirty="0">
                <a:solidFill>
                  <a:srgbClr val="FF0000"/>
                </a:solidFill>
              </a:rPr>
              <a:t>Verschillen tussen de voedingsstoffen</a:t>
            </a:r>
          </a:p>
        </p:txBody>
      </p:sp>
    </p:spTree>
    <p:extLst>
      <p:ext uri="{BB962C8B-B14F-4D97-AF65-F5344CB8AC3E}">
        <p14:creationId xmlns:p14="http://schemas.microsoft.com/office/powerpoint/2010/main" val="40631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54653" y="857250"/>
            <a:ext cx="751169" cy="5158859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8041" y="1398794"/>
            <a:ext cx="3881728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9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Leerdoel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Je eigen eet- en beweegpatroon in kaart brengen, beoordelen en verbeterpunten aandragen.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Aan de hand van ANGELO-raamwerk toelichten welke omgevingsfactoren mede jouw lifestyle bepalen.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28596" y="2303964"/>
            <a:ext cx="3882824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9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Product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verslag  met daarin: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eetdagboek met berekening van kcal, eiwitten, koolhydraten en vetten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Advies van het voedingscentrum voor voeding uit de Schijf van Vijf 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ingevulde micro omgeving van het Angelo-raamwerk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analyse van jouw eet- en beweegpatroon 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Een conclusie en 5 mogelijke verbeterpunten voor eigen leefstijl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29979" y="3534843"/>
            <a:ext cx="3881441" cy="216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9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Stappen</a:t>
            </a:r>
            <a:r>
              <a:rPr lang="nl-NL" sz="900" b="1" dirty="0">
                <a:latin typeface="+mj-lt"/>
                <a:ea typeface="Calibri" pitchFamily="34" charset="0"/>
                <a:cs typeface="Arial" charset="0"/>
              </a:rPr>
              <a:t>			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Bereken je BMI op het Voedingscentrum en kijk wat de richtlijnen van de Schijf van Vijf zijn. 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Kijk bij ‘hoeveel en wat’ bij het voedingscentrum wat er voor jou wordt aangeraden om dagelijks te eten. 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Hou een week een eetdagboek bij. Bereken wat je per dag binnenkrijgt aan voedingsstoffen. Je kan hiervoor de voedingswaarde tabel gebruiken (zie bronnen). 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Vergelijk dit met de voorschriften van de Schijf van Vijf en het Voedingscentrum. 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Beschrijf aan de hand van het ANGELO-raamwerk jouw eigen micro-omgeving, waarbij je een verschil maakt in fysiek, sociaal-cultureel, economisch en politiek.</a:t>
            </a:r>
          </a:p>
          <a:p>
            <a:pPr indent="-128588"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Analyseer je totale levensstijl en beschrijf wat opvallend is aan jouw eet- en bewegingspatroon en benoem minimaal 5 verbeterpunten.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94724" y="2866020"/>
            <a:ext cx="343378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9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Bijeenkomsten &amp; Tijd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Les inleiding lifestyle management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Les inleiding ANGELO Raamwerk</a:t>
            </a:r>
          </a:p>
          <a:p>
            <a:pPr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Expert lessen voor begeleiding leerarrangement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94724" y="3712529"/>
            <a:ext cx="343378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9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Bronnen</a:t>
            </a:r>
          </a:p>
          <a:p>
            <a:pPr>
              <a:defRPr/>
            </a:pPr>
            <a:r>
              <a:rPr lang="nl-NL" sz="975" dirty="0">
                <a:ea typeface="Calibri" pitchFamily="34" charset="0"/>
                <a:cs typeface="Arial" charset="0"/>
                <a:hlinkClick r:id="rId2"/>
              </a:rPr>
              <a:t>www.voedingscentrum.nl</a:t>
            </a:r>
            <a:endParaRPr lang="nl-NL" sz="975" dirty="0">
              <a:ea typeface="Calibri" pitchFamily="34" charset="0"/>
              <a:cs typeface="Arial" charset="0"/>
            </a:endParaRPr>
          </a:p>
          <a:p>
            <a:r>
              <a:rPr lang="nl-NL" sz="975" dirty="0">
                <a:ea typeface="Calibri" pitchFamily="34" charset="0"/>
                <a:cs typeface="Arial" charset="0"/>
                <a:hlinkClick r:id="rId3"/>
              </a:rPr>
              <a:t>http://www.voedingscentrum.nl/nl/gezond-eten-met-de-schijf-van-vijf/hoeveel-en-wat-kan-ik-per-dag-eten-.aspx</a:t>
            </a:r>
            <a:endParaRPr lang="nl-NL" sz="975" dirty="0">
              <a:ea typeface="Calibri" pitchFamily="34" charset="0"/>
              <a:cs typeface="Arial" charset="0"/>
            </a:endParaRPr>
          </a:p>
          <a:p>
            <a:r>
              <a:rPr lang="nl-NL" sz="975" dirty="0">
                <a:ea typeface="Calibri" pitchFamily="34" charset="0"/>
                <a:cs typeface="Arial" charset="0"/>
                <a:hlinkClick r:id="rId4"/>
              </a:rPr>
              <a:t>https://www.voedingswaardetabel.nl/</a:t>
            </a:r>
            <a:endParaRPr lang="nl-NL" sz="975" dirty="0">
              <a:ea typeface="Calibri" pitchFamily="34" charset="0"/>
              <a:cs typeface="Arial" charset="0"/>
            </a:endParaRPr>
          </a:p>
        </p:txBody>
      </p:sp>
      <p:sp>
        <p:nvSpPr>
          <p:cNvPr id="10" name="Rechthoek 24"/>
          <p:cNvSpPr>
            <a:spLocks noChangeArrowheads="1"/>
          </p:cNvSpPr>
          <p:nvPr/>
        </p:nvSpPr>
        <p:spPr bwMode="auto">
          <a:xfrm>
            <a:off x="1130086" y="910292"/>
            <a:ext cx="564951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100" dirty="0">
                <a:latin typeface="Calibri" pitchFamily="34" charset="0"/>
              </a:rPr>
              <a:t>2021_MLO_3_Mijn leefstijl</a:t>
            </a:r>
          </a:p>
        </p:txBody>
      </p:sp>
      <p:sp>
        <p:nvSpPr>
          <p:cNvPr id="11" name="Rechthoek 10"/>
          <p:cNvSpPr/>
          <p:nvPr/>
        </p:nvSpPr>
        <p:spPr>
          <a:xfrm>
            <a:off x="696516" y="5885260"/>
            <a:ext cx="8447484" cy="13085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35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94724" y="1386313"/>
            <a:ext cx="3433787" cy="1338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9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Samenwerken	</a:t>
            </a:r>
            <a:r>
              <a:rPr lang="nl-NL" sz="900" b="1" dirty="0">
                <a:ea typeface="Calibri" pitchFamily="34" charset="0"/>
                <a:cs typeface="Arial" charset="0"/>
              </a:rPr>
              <a:t>	 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lang="nl-NL" sz="900" dirty="0" err="1">
                <a:latin typeface="+mj-lt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900" dirty="0">
              <a:latin typeface="+mj-lt"/>
              <a:ea typeface="Calibri" pitchFamily="34" charset="0"/>
              <a:cs typeface="Arial" panose="020B0604020202020204" pitchFamily="34" charset="0"/>
            </a:endParaRPr>
          </a:p>
          <a:p>
            <a:pPr indent="-1285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900" dirty="0">
                <a:latin typeface="+mj-lt"/>
                <a:ea typeface="Calibri" pitchFamily="34" charset="0"/>
                <a:cs typeface="Arial" panose="020B0604020202020204" pitchFamily="34" charset="0"/>
              </a:rPr>
              <a:t>Deadline product: 28 september 2020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529715" y="5534433"/>
            <a:ext cx="27152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 i="1" dirty="0"/>
              <a:t>Eet jij volgens de schijf van vijf?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791456" y="1343039"/>
            <a:ext cx="278943" cy="38432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53" y="857251"/>
            <a:ext cx="784599" cy="58769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18" y="2315504"/>
            <a:ext cx="231420" cy="28241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073" y="3537618"/>
            <a:ext cx="249992" cy="39083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6293" y="1397854"/>
            <a:ext cx="289359" cy="19729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5166293" y="2869871"/>
            <a:ext cx="262706" cy="254022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7751" y="4534785"/>
            <a:ext cx="1008296" cy="100829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465" y="3651851"/>
            <a:ext cx="224419" cy="21809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6210" y="4781551"/>
            <a:ext cx="2457450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F9CF6B-EE69-3B40-B9CC-E88BBFC5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600" dirty="0" err="1">
                <a:solidFill>
                  <a:srgbClr val="FFFFFF"/>
                </a:solidFill>
              </a:rPr>
              <a:t>Belang</a:t>
            </a:r>
            <a:r>
              <a:rPr lang="en-US" sz="3600" dirty="0">
                <a:solidFill>
                  <a:srgbClr val="FFFFFF"/>
                </a:solidFill>
              </a:rPr>
              <a:t> van </a:t>
            </a:r>
            <a:r>
              <a:rPr lang="en-US" sz="3600" dirty="0" err="1">
                <a:solidFill>
                  <a:srgbClr val="FFFFFF"/>
                </a:solidFill>
              </a:rPr>
              <a:t>een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goede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nachtrust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185F8F-05D0-3344-849A-ACC714654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1" b="24326"/>
          <a:stretch/>
        </p:blipFill>
        <p:spPr>
          <a:xfrm>
            <a:off x="248675" y="2998154"/>
            <a:ext cx="4091938" cy="28549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29D29F2C-03F3-964B-9F2F-21C3C48EC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41" b="24326"/>
          <a:stretch/>
        </p:blipFill>
        <p:spPr>
          <a:xfrm>
            <a:off x="4833804" y="2998154"/>
            <a:ext cx="4091938" cy="285496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874A6A7-E255-BC49-8DBB-80F90B2CDDE4}"/>
              </a:ext>
            </a:extLst>
          </p:cNvPr>
          <p:cNvSpPr/>
          <p:nvPr/>
        </p:nvSpPr>
        <p:spPr>
          <a:xfrm>
            <a:off x="3874246" y="6254436"/>
            <a:ext cx="1919115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dirty="0">
                <a:hlinkClick r:id="rId4"/>
              </a:rPr>
              <a:t>Filmpje slaap!</a:t>
            </a:r>
            <a:endParaRPr lang="nl-NL" sz="2400" dirty="0"/>
          </a:p>
          <a:p>
            <a:pPr>
              <a:spcAft>
                <a:spcPts val="600"/>
              </a:spcAft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108431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BF44A49-C9E8-764B-AFFC-C0CD6BE68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673" y="1339850"/>
            <a:ext cx="431865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2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01008" y="1084944"/>
            <a:ext cx="4301693" cy="4422557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9B9EF9-4323-2647-8E27-6DF18251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8" y="1337448"/>
            <a:ext cx="3915950" cy="1008731"/>
          </a:xfrm>
        </p:spPr>
        <p:txBody>
          <a:bodyPr>
            <a:normAutofit/>
          </a:bodyPr>
          <a:lstStyle/>
          <a:p>
            <a:pPr algn="ctr"/>
            <a:r>
              <a:rPr lang="nl-NL" sz="3000" dirty="0"/>
              <a:t>Opdracht en informatie deel LA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389144-85CE-DF47-A583-B99E1246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4" y="1448180"/>
            <a:ext cx="3845052" cy="384505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30E886-0E37-374F-AC15-DF2DAF80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27" y="2448572"/>
            <a:ext cx="3926618" cy="2829758"/>
          </a:xfrm>
        </p:spPr>
        <p:txBody>
          <a:bodyPr>
            <a:normAutofit/>
          </a:bodyPr>
          <a:lstStyle/>
          <a:p>
            <a:r>
              <a:rPr lang="nl-NL" sz="1500" dirty="0"/>
              <a:t>Houd een week bij wat je eet, drink en wat je aan beweging doet.</a:t>
            </a:r>
          </a:p>
          <a:p>
            <a:r>
              <a:rPr lang="nl-NL" sz="1500" dirty="0"/>
              <a:t>Leg dit vast via Mijn Eetmeter.</a:t>
            </a:r>
          </a:p>
          <a:p>
            <a:r>
              <a:rPr lang="nl-NL" sz="1500" dirty="0"/>
              <a:t>Ga naar: </a:t>
            </a:r>
            <a:r>
              <a:rPr lang="nl-NL" sz="1500" dirty="0">
                <a:hlinkClick r:id="rId3"/>
              </a:rPr>
              <a:t>https://mijn.voedingscentrum.nl</a:t>
            </a:r>
            <a:r>
              <a:rPr lang="nl-NL" sz="1500" dirty="0"/>
              <a:t> en maak een account aan.</a:t>
            </a:r>
          </a:p>
          <a:p>
            <a:r>
              <a:rPr lang="nl-NL" sz="1500" dirty="0"/>
              <a:t>Je kunt alles vastleggen via de website of middels de app.</a:t>
            </a:r>
          </a:p>
          <a:p>
            <a:r>
              <a:rPr lang="nl-NL" sz="1500" dirty="0"/>
              <a:t>Via de website kun je alle uitgebreide adviezen zien, de app is beperkter.</a:t>
            </a:r>
          </a:p>
          <a:p>
            <a:endParaRPr lang="nl-NL" sz="1500" dirty="0"/>
          </a:p>
          <a:p>
            <a:endParaRPr lang="nl-NL" sz="1500" dirty="0"/>
          </a:p>
          <a:p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92162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133242" y="1149336"/>
            <a:ext cx="2987899" cy="2240924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613" y="1370171"/>
            <a:ext cx="3814185" cy="2387600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chemeClr val="bg1"/>
                </a:solidFill>
              </a:rPr>
              <a:t>Lifestyle </a:t>
            </a:r>
            <a:br>
              <a:rPr lang="nl-NL">
                <a:solidFill>
                  <a:schemeClr val="bg1"/>
                </a:solidFill>
              </a:rPr>
            </a:br>
            <a:r>
              <a:rPr lang="nl-NL">
                <a:solidFill>
                  <a:schemeClr val="bg1"/>
                </a:solidFill>
              </a:rPr>
              <a:t>Angelo raamwerk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69613" y="3849845"/>
            <a:ext cx="3814185" cy="1881751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51" y="832686"/>
            <a:ext cx="828707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9172" r="5829" b="2"/>
          <a:stretch/>
        </p:blipFill>
        <p:spPr>
          <a:xfrm>
            <a:off x="4890644" y="795510"/>
            <a:ext cx="385314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1615" y="4925384"/>
            <a:ext cx="657528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40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417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872</Words>
  <Application>Microsoft Macintosh PowerPoint</Application>
  <PresentationFormat>Diavoorstelling (4:3)</PresentationFormat>
  <Paragraphs>138</Paragraphs>
  <Slides>20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1_Kantoorthema</vt:lpstr>
      <vt:lpstr>2_Kantoorthema</vt:lpstr>
      <vt:lpstr>Lifestyle periode 1: Mijn leefomgeving Week 4</vt:lpstr>
      <vt:lpstr>Leerdoelen deze les</vt:lpstr>
      <vt:lpstr>Begrippen tot dusver</vt:lpstr>
      <vt:lpstr>PowerPoint-presentatie</vt:lpstr>
      <vt:lpstr>Belang van een goede nachtrust</vt:lpstr>
      <vt:lpstr>PowerPoint-presentatie</vt:lpstr>
      <vt:lpstr>Opdracht en informatie deel LA </vt:lpstr>
      <vt:lpstr>Lifestyle  Angelo raamwerk </vt:lpstr>
      <vt:lpstr>PowerPoint-presentatie</vt:lpstr>
      <vt:lpstr>De 4 determinanten van gezondheid</vt:lpstr>
      <vt:lpstr>Omgeving</vt:lpstr>
      <vt:lpstr>Externe factoren kunnen worden ingedeeld in het Angelo raamwerk</vt:lpstr>
      <vt:lpstr>4 factoren van het Angelo raamwerk</vt:lpstr>
      <vt:lpstr>Macro en micro niveau</vt:lpstr>
      <vt:lpstr>Het ANGELO-raamwerk</vt:lpstr>
      <vt:lpstr>PowerPoint-presentatie</vt:lpstr>
      <vt:lpstr>PowerPoint-presentatie</vt:lpstr>
      <vt:lpstr>Hoe ziet jouw Angelo raamwerk er uit?</vt:lpstr>
      <vt:lpstr>PowerPoint-presentatie</vt:lpstr>
      <vt:lpstr>Gezamenlijke Evaluatie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periode 1: Mijn leefomgeving Week 3</dc:title>
  <dc:creator>Mariska de Rouw</dc:creator>
  <cp:lastModifiedBy>Mariska de Rouw</cp:lastModifiedBy>
  <cp:revision>17</cp:revision>
  <dcterms:created xsi:type="dcterms:W3CDTF">2019-09-12T06:45:51Z</dcterms:created>
  <dcterms:modified xsi:type="dcterms:W3CDTF">2020-09-23T07:13:10Z</dcterms:modified>
</cp:coreProperties>
</file>